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18"/>
  </p:notesMasterIdLst>
  <p:sldIdLst>
    <p:sldId id="257" r:id="rId2"/>
    <p:sldId id="258" r:id="rId3"/>
    <p:sldId id="274" r:id="rId4"/>
    <p:sldId id="275" r:id="rId5"/>
    <p:sldId id="268" r:id="rId6"/>
    <p:sldId id="269" r:id="rId7"/>
    <p:sldId id="270" r:id="rId8"/>
    <p:sldId id="277" r:id="rId9"/>
    <p:sldId id="278" r:id="rId10"/>
    <p:sldId id="279" r:id="rId11"/>
    <p:sldId id="271" r:id="rId12"/>
    <p:sldId id="263" r:id="rId13"/>
    <p:sldId id="264" r:id="rId14"/>
    <p:sldId id="276" r:id="rId15"/>
    <p:sldId id="265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00874285573207"/>
          <c:y val="2.8084842424915751E-2"/>
          <c:w val="0.65311017397243931"/>
          <c:h val="0.77326532961716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 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налоговые и неналоговые</c:v>
                </c:pt>
                <c:pt idx="1">
                  <c:v>Дотация на выравнивание бюджет</c:v>
                </c:pt>
                <c:pt idx="2">
                  <c:v>Субсидии бюджетам бюджетной системы РФ</c:v>
                </c:pt>
                <c:pt idx="3">
                  <c:v>Субвенции бюджетам бюджетной системы РФ</c:v>
                </c:pt>
                <c:pt idx="4">
                  <c:v>Прочие межбюджетные трансферты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 formatCode="#,##0.00">
                  <c:v>383.8</c:v>
                </c:pt>
                <c:pt idx="1">
                  <c:v>2817.5</c:v>
                </c:pt>
                <c:pt idx="2">
                  <c:v>37924.400000000001</c:v>
                </c:pt>
                <c:pt idx="3">
                  <c:v>400.4</c:v>
                </c:pt>
                <c:pt idx="4">
                  <c:v>1821.6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92-4A41-9687-CD286BA5E0B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66666666666705E-2"/>
                  <c:y val="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92-4A41-9687-CD286BA5E0B4}"/>
                </c:ext>
              </c:extLst>
            </c:dLbl>
            <c:dLbl>
              <c:idx val="1"/>
              <c:layout>
                <c:manualLayout>
                  <c:x val="2.374202011742285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C92-4A41-9687-CD286BA5E0B4}"/>
                </c:ext>
              </c:extLst>
            </c:dLbl>
            <c:dLbl>
              <c:idx val="2"/>
              <c:layout>
                <c:manualLayout>
                  <c:x val="2.54378786972387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C92-4A41-9687-CD286BA5E0B4}"/>
                </c:ext>
              </c:extLst>
            </c:dLbl>
            <c:dLbl>
              <c:idx val="3"/>
              <c:layout>
                <c:manualLayout>
                  <c:x val="3.1878936528419922E-2"/>
                  <c:y val="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C92-4A41-9687-CD286BA5E0B4}"/>
                </c:ext>
              </c:extLst>
            </c:dLbl>
            <c:dLbl>
              <c:idx val="4"/>
              <c:layout>
                <c:manualLayout>
                  <c:x val="2.9394882050142578E-2"/>
                  <c:y val="-2.0448613600099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C92-4A41-9687-CD286BA5E0B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налоговые и неналоговые</c:v>
                </c:pt>
                <c:pt idx="1">
                  <c:v>Дотация на выравнивание бюджет</c:v>
                </c:pt>
                <c:pt idx="2">
                  <c:v>Субсидии бюджетам бюджетной системы РФ</c:v>
                </c:pt>
                <c:pt idx="3">
                  <c:v>Субвенции бюджетам бюджетной системы РФ</c:v>
                </c:pt>
                <c:pt idx="4">
                  <c:v>Прочие межбюджетные трансферты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39778.400000000001</c:v>
                </c:pt>
                <c:pt idx="1">
                  <c:v>2817.5</c:v>
                </c:pt>
                <c:pt idx="2">
                  <c:v>37924.400000000001</c:v>
                </c:pt>
                <c:pt idx="3">
                  <c:v>400.4</c:v>
                </c:pt>
                <c:pt idx="4">
                  <c:v>1820.8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92-4A41-9687-CD286BA5E0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639680"/>
        <c:axId val="37847040"/>
      </c:barChart>
      <c:catAx>
        <c:axId val="37639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847040"/>
        <c:crosses val="autoZero"/>
        <c:auto val="1"/>
        <c:lblAlgn val="ctr"/>
        <c:lblOffset val="100"/>
        <c:noMultiLvlLbl val="0"/>
      </c:catAx>
      <c:valAx>
        <c:axId val="3784704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7639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586236302962222"/>
          <c:y val="0.26169576166255282"/>
          <c:w val="0.19250458796759207"/>
          <c:h val="0.1392063522732578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4"/>
              <c:layout>
                <c:manualLayout>
                  <c:x val="-1.269712591458092E-2"/>
                  <c:y val="6.4599629775094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723-41BA-AF97-96051853E0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налог на доходы физических лиц</c:v>
                </c:pt>
                <c:pt idx="1">
                  <c:v>налог на имущество</c:v>
                </c:pt>
                <c:pt idx="2">
                  <c:v>государственная пошлина</c:v>
                </c:pt>
                <c:pt idx="3">
                  <c:v>доходы от использования  имущества</c:v>
                </c:pt>
                <c:pt idx="4">
                  <c:v>доходы от оказания платных услуг и компенсации затрат государства</c:v>
                </c:pt>
                <c:pt idx="5">
                  <c:v>штрафы, санкции, возмещение ущерба</c:v>
                </c:pt>
                <c:pt idx="6">
                  <c:v>прочие неналоговые поступления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140.5</c:v>
                </c:pt>
                <c:pt idx="1">
                  <c:v>20.100000000000001</c:v>
                </c:pt>
                <c:pt idx="2">
                  <c:v>31</c:v>
                </c:pt>
                <c:pt idx="3">
                  <c:v>100</c:v>
                </c:pt>
                <c:pt idx="4">
                  <c:v>0</c:v>
                </c:pt>
                <c:pt idx="5">
                  <c:v>64.099999999999994</c:v>
                </c:pt>
                <c:pt idx="6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23-41BA-AF97-96051853E0E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747803797576045E-2"/>
                  <c:y val="-1.2558500859120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723-41BA-AF97-96051853E0ED}"/>
                </c:ext>
              </c:extLst>
            </c:dLbl>
            <c:dLbl>
              <c:idx val="1"/>
              <c:layout>
                <c:manualLayout>
                  <c:x val="1.112238780275665E-2"/>
                  <c:y val="-5.0234003436480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723-41BA-AF97-96051853E0ED}"/>
                </c:ext>
              </c:extLst>
            </c:dLbl>
            <c:dLbl>
              <c:idx val="2"/>
              <c:layout>
                <c:manualLayout>
                  <c:x val="1.2711300346007542E-2"/>
                  <c:y val="-7.53510051547207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723-41BA-AF97-96051853E0ED}"/>
                </c:ext>
              </c:extLst>
            </c:dLbl>
            <c:dLbl>
              <c:idx val="3"/>
              <c:layout>
                <c:manualLayout>
                  <c:x val="1.112238780275665E-2"/>
                  <c:y val="-5.0234003436480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723-41BA-AF97-96051853E0ED}"/>
                </c:ext>
              </c:extLst>
            </c:dLbl>
            <c:dLbl>
              <c:idx val="4"/>
              <c:layout>
                <c:manualLayout>
                  <c:x val="7.9445627162547505E-3"/>
                  <c:y val="-5.0234003436480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723-41BA-AF97-96051853E0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налог на доходы физических лиц</c:v>
                </c:pt>
                <c:pt idx="1">
                  <c:v>налог на имущество</c:v>
                </c:pt>
                <c:pt idx="2">
                  <c:v>государственная пошлина</c:v>
                </c:pt>
                <c:pt idx="3">
                  <c:v>доходы от использования  имущества</c:v>
                </c:pt>
                <c:pt idx="4">
                  <c:v>доходы от оказания платных услуг и компенсации затрат государства</c:v>
                </c:pt>
                <c:pt idx="5">
                  <c:v>штрафы, санкции, возмещение ущерба</c:v>
                </c:pt>
                <c:pt idx="6">
                  <c:v>прочие неналоговые поступления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124</c:v>
                </c:pt>
                <c:pt idx="1">
                  <c:v>-45.1</c:v>
                </c:pt>
                <c:pt idx="2">
                  <c:v>4</c:v>
                </c:pt>
                <c:pt idx="3">
                  <c:v>116.6</c:v>
                </c:pt>
                <c:pt idx="4">
                  <c:v>0</c:v>
                </c:pt>
                <c:pt idx="5">
                  <c:v>98.4</c:v>
                </c:pt>
                <c:pt idx="6">
                  <c:v>-13.5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723-41BA-AF97-96051853E0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6420608"/>
        <c:axId val="38450688"/>
        <c:axId val="0"/>
      </c:bar3DChart>
      <c:catAx>
        <c:axId val="36420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ru-RU"/>
          </a:p>
        </c:txPr>
        <c:crossAx val="38450688"/>
        <c:crosses val="autoZero"/>
        <c:auto val="1"/>
        <c:lblAlgn val="ctr"/>
        <c:lblOffset val="100"/>
        <c:noMultiLvlLbl val="0"/>
      </c:catAx>
      <c:valAx>
        <c:axId val="38450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  <a:latin typeface="Aharoni" pitchFamily="2" charset="-79"/>
                <a:cs typeface="Aharoni" pitchFamily="2" charset="-79"/>
              </a:defRPr>
            </a:pPr>
            <a:endParaRPr lang="ru-RU"/>
          </a:p>
        </c:txPr>
        <c:crossAx val="364206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solidFill>
                <a:srgbClr val="002060"/>
              </a:solidFill>
              <a:latin typeface="Aharoni" pitchFamily="2" charset="-79"/>
              <a:cs typeface="Aharoni" pitchFamily="2" charset="-79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chemeClr val="bg1">
                <a:lumMod val="50000"/>
                <a:lumOff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1.2944535214741685E-2"/>
                  <c:y val="-4.75585428811414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474-4B25-84AA-7458228FAE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  <a:latin typeface="+mn-lt"/>
                    <a:cs typeface="Aharoni" pitchFamily="2" charset="-79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3325.6</c:v>
                </c:pt>
                <c:pt idx="1">
                  <c:v>400.4</c:v>
                </c:pt>
                <c:pt idx="2">
                  <c:v>635.6</c:v>
                </c:pt>
                <c:pt idx="3" formatCode="#,##0.00">
                  <c:v>39340.199999999997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74-4B25-84AA-7458228FAE1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8833605644225055E-2"/>
                  <c:y val="-7.1337814321712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474-4B25-84AA-7458228FAE12}"/>
                </c:ext>
              </c:extLst>
            </c:dLbl>
            <c:dLbl>
              <c:idx val="1"/>
              <c:layout>
                <c:manualLayout>
                  <c:x val="1.2944535214741685E-2"/>
                  <c:y val="-4.75585428811414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474-4B25-84AA-7458228FAE12}"/>
                </c:ext>
              </c:extLst>
            </c:dLbl>
            <c:dLbl>
              <c:idx val="2"/>
              <c:layout>
                <c:manualLayout>
                  <c:x val="1.2944535214741685E-2"/>
                  <c:y val="-7.1337814321712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474-4B25-84AA-7458228FAE12}"/>
                </c:ext>
              </c:extLst>
            </c:dLbl>
            <c:dLbl>
              <c:idx val="3"/>
              <c:layout>
                <c:manualLayout>
                  <c:x val="1.2944535214741685E-2"/>
                  <c:y val="-2.37792714405707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474-4B25-84AA-7458228FAE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3300.2</c:v>
                </c:pt>
                <c:pt idx="1">
                  <c:v>400.3</c:v>
                </c:pt>
                <c:pt idx="2">
                  <c:v>635.6</c:v>
                </c:pt>
                <c:pt idx="3">
                  <c:v>39093.1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74-4B25-84AA-7458228FAE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47300992"/>
        <c:axId val="47302528"/>
        <c:axId val="0"/>
      </c:bar3DChart>
      <c:catAx>
        <c:axId val="47300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solidFill>
                  <a:srgbClr val="002060"/>
                </a:solidFill>
              </a:defRPr>
            </a:pPr>
            <a:endParaRPr lang="ru-RU"/>
          </a:p>
        </c:txPr>
        <c:crossAx val="47302528"/>
        <c:crosses val="autoZero"/>
        <c:auto val="1"/>
        <c:lblAlgn val="ctr"/>
        <c:lblOffset val="100"/>
        <c:noMultiLvlLbl val="0"/>
      </c:catAx>
      <c:valAx>
        <c:axId val="47302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002060"/>
                </a:solidFill>
                <a:latin typeface="Aharoni" pitchFamily="2" charset="-79"/>
                <a:cs typeface="Aharoni" pitchFamily="2" charset="-79"/>
              </a:defRPr>
            </a:pPr>
            <a:endParaRPr lang="ru-RU"/>
          </a:p>
        </c:txPr>
        <c:crossAx val="473009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0AD04-EA53-441B-9CC5-7CE6B7670EE9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E6AA9-D091-436A-85E6-6DB4821E27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003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E6AA9-D091-436A-85E6-6DB4821E271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721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54466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50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145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913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657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366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8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33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9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53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89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57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18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43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5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47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05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32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  <p:sldLayoutId id="2147483852" r:id="rId14"/>
    <p:sldLayoutId id="2147483853" r:id="rId15"/>
    <p:sldLayoutId id="2147483854" r:id="rId16"/>
    <p:sldLayoutId id="214748385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/>
          </p:cNvSpPr>
          <p:nvPr/>
        </p:nvSpPr>
        <p:spPr>
          <a:xfrm>
            <a:off x="935286" y="2025093"/>
            <a:ext cx="7273428" cy="280781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7CEE5">
                    <a:lumMod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«Бюджет для граждан» - это документ, представленный в виде аналитического материала. Его основная цель – донести актуальную информацию о бюджете и отчет о его исполнении в простой для понимания форме. «Бюджет для граждан» предназначен для Вас, уважаемые жители района. «Бюджет для граждан», в доступной форме  знакомит всех желающих с основными целями, задачами и приоритетными направлениями бюджетной политики, с основными характеристиками бюджета и результатами его исполнения.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764704"/>
            <a:ext cx="7200800" cy="116955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82880" lvl="0" algn="ctr">
              <a:spcBef>
                <a:spcPct val="0"/>
              </a:spcBef>
              <a:buClr>
                <a:srgbClr val="A379BB">
                  <a:lumMod val="75000"/>
                </a:srgbClr>
              </a:buClr>
              <a:buSzPct val="128000"/>
              <a:defRPr/>
            </a:pPr>
            <a:r>
              <a:rPr lang="ru-RU" sz="3500" b="1" dirty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Уважаемые жители Чукотского </a:t>
            </a:r>
            <a:r>
              <a:rPr lang="ru-RU" sz="3500" b="1" dirty="0" smtClean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муниципального </a:t>
            </a:r>
            <a:r>
              <a:rPr lang="ru-RU" sz="3500" b="1" dirty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района!</a:t>
            </a:r>
          </a:p>
        </p:txBody>
      </p:sp>
    </p:spTree>
    <p:extLst>
      <p:ext uri="{BB962C8B-B14F-4D97-AF65-F5344CB8AC3E}">
        <p14:creationId xmlns:p14="http://schemas.microsoft.com/office/powerpoint/2010/main" val="14607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314686"/>
              </p:ext>
            </p:extLst>
          </p:nvPr>
        </p:nvGraphicFramePr>
        <p:xfrm>
          <a:off x="755576" y="404665"/>
          <a:ext cx="7848872" cy="6048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870005953"/>
                    </a:ext>
                  </a:extLst>
                </a:gridCol>
                <a:gridCol w="3553896">
                  <a:extLst>
                    <a:ext uri="{9D8B030D-6E8A-4147-A177-3AD203B41FA5}">
                      <a16:colId xmlns:a16="http://schemas.microsoft.com/office/drawing/2014/main" val="299510590"/>
                    </a:ext>
                  </a:extLst>
                </a:gridCol>
                <a:gridCol w="866718">
                  <a:extLst>
                    <a:ext uri="{9D8B030D-6E8A-4147-A177-3AD203B41FA5}">
                      <a16:colId xmlns:a16="http://schemas.microsoft.com/office/drawing/2014/main" val="1561625877"/>
                    </a:ext>
                  </a:extLst>
                </a:gridCol>
                <a:gridCol w="940482">
                  <a:extLst>
                    <a:ext uri="{9D8B030D-6E8A-4147-A177-3AD203B41FA5}">
                      <a16:colId xmlns:a16="http://schemas.microsoft.com/office/drawing/2014/main" val="4221978690"/>
                    </a:ext>
                  </a:extLst>
                </a:gridCol>
                <a:gridCol w="903600">
                  <a:extLst>
                    <a:ext uri="{9D8B030D-6E8A-4147-A177-3AD203B41FA5}">
                      <a16:colId xmlns:a16="http://schemas.microsoft.com/office/drawing/2014/main" val="2360485359"/>
                    </a:ext>
                  </a:extLst>
                </a:gridCol>
              </a:tblGrid>
              <a:tr h="167752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2 02 20299 10 0000 150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сельских поселений на обеспечение мероприятий по переселению граждан из аварийного жилищного фонда, в том числе переселению граждан из аварийного жилищного фонда с учетом необходимости развития малоэтажного жилищного строительства, за счет средств, поступивших от публично-правовой компании "Фонд развития территорий"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37 924,4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37 924,4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3462745925"/>
                  </a:ext>
                </a:extLst>
              </a:tr>
              <a:tr h="38746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2 02 30000 00 0000 150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327369617"/>
                  </a:ext>
                </a:extLst>
              </a:tr>
              <a:tr h="57847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2 02 35118 00 0000 150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на осуществление первичного воинского учета на территориях, где отсутствуют военные комиссариаты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586089226"/>
                  </a:ext>
                </a:extLst>
              </a:tr>
              <a:tr h="57847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2 02 35118 10 0000 150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4197228226"/>
                  </a:ext>
                </a:extLst>
              </a:tr>
              <a:tr h="27277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2 02 40000 00 0000 150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1 821,6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1 820,8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434571659"/>
                  </a:ext>
                </a:extLst>
              </a:tr>
              <a:tr h="57847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2 02 49999 00 0000 150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1 821,6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1 820,8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694781041"/>
                  </a:ext>
                </a:extLst>
              </a:tr>
              <a:tr h="38746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2 02 49999 10 0000 150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 сельских поселений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1 821,6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1 820,8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139429608"/>
                  </a:ext>
                </a:extLst>
              </a:tr>
              <a:tr h="57847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2 19 00000 00 0000 000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-39 490,1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4067171368"/>
                  </a:ext>
                </a:extLst>
              </a:tr>
              <a:tr h="76948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2 19 60010 10 0000 150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прочих остатков субсидий, субвенций и иных межбюджетных трансфертов, имеющих целевое назначение, прошлых лет из бюджетов сельских поселений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-39 490,1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1746389932"/>
                  </a:ext>
                </a:extLst>
              </a:tr>
              <a:tr h="240042"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доходов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43 347,7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43 251,4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522115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443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93059" y="404664"/>
            <a:ext cx="692369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Структура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доходной части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бюджета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муниципального образования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сельское поселение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Нешкан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за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2023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год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160581"/>
              </p:ext>
            </p:extLst>
          </p:nvPr>
        </p:nvGraphicFramePr>
        <p:xfrm>
          <a:off x="755574" y="1484787"/>
          <a:ext cx="7848873" cy="4913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9959">
                  <a:extLst>
                    <a:ext uri="{9D8B030D-6E8A-4147-A177-3AD203B41FA5}">
                      <a16:colId xmlns:a16="http://schemas.microsoft.com/office/drawing/2014/main" val="1955640424"/>
                    </a:ext>
                  </a:extLst>
                </a:gridCol>
                <a:gridCol w="1728476">
                  <a:extLst>
                    <a:ext uri="{9D8B030D-6E8A-4147-A177-3AD203B41FA5}">
                      <a16:colId xmlns:a16="http://schemas.microsoft.com/office/drawing/2014/main" val="205329780"/>
                    </a:ext>
                  </a:extLst>
                </a:gridCol>
                <a:gridCol w="2650438">
                  <a:extLst>
                    <a:ext uri="{9D8B030D-6E8A-4147-A177-3AD203B41FA5}">
                      <a16:colId xmlns:a16="http://schemas.microsoft.com/office/drawing/2014/main" val="3349336342"/>
                    </a:ext>
                  </a:extLst>
                </a:gridCol>
              </a:tblGrid>
              <a:tr h="720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налогов и неналоговых платежей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платежей тыс. руб. поступило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в общем объеме налоговых и неналоговых доходов (%)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6421487"/>
                  </a:ext>
                </a:extLst>
              </a:tr>
              <a:tr h="2329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2850002"/>
                  </a:ext>
                </a:extLst>
              </a:tr>
              <a:tr h="4659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9594411"/>
                  </a:ext>
                </a:extLst>
              </a:tr>
              <a:tr h="23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имущество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-45,1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3492263"/>
                  </a:ext>
                </a:extLst>
              </a:tr>
              <a:tr h="23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0941579"/>
                  </a:ext>
                </a:extLst>
              </a:tr>
              <a:tr h="116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3182735"/>
                  </a:ext>
                </a:extLst>
              </a:tr>
              <a:tr h="69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 и компенсации государства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39 494,0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6246698"/>
                  </a:ext>
                </a:extLst>
              </a:tr>
              <a:tr h="4659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1589396"/>
                  </a:ext>
                </a:extLst>
              </a:tr>
              <a:tr h="232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317377"/>
                  </a:ext>
                </a:extLst>
              </a:tr>
              <a:tr h="4659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НАЛОГОВЫЕ И НЕНАЛОГОВЫЕ ДОХОДЫ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39 778,4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029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0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9" y="404664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 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Исполнение доходной части бюджета муниципального образования сельское поселение </a:t>
            </a:r>
            <a:r>
              <a:rPr lang="ru-RU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Нешкан</a:t>
            </a:r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в </a:t>
            </a:r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2023 </a:t>
            </a:r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году</a:t>
            </a:r>
            <a:endParaRPr lang="ru-RU" sz="16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72214511"/>
              </p:ext>
            </p:extLst>
          </p:nvPr>
        </p:nvGraphicFramePr>
        <p:xfrm>
          <a:off x="683568" y="162880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00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Динамика</a:t>
            </a:r>
            <a:endParaRPr lang="ru-RU" sz="20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поступлений доходов в бюджет муниципального образования сельское поселение </a:t>
            </a:r>
            <a:r>
              <a:rPr lang="ru-RU" sz="20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Нешкан</a:t>
            </a:r>
            <a:endParaRPr lang="ru-RU" sz="20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56749337"/>
              </p:ext>
            </p:extLst>
          </p:nvPr>
        </p:nvGraphicFramePr>
        <p:xfrm>
          <a:off x="683568" y="1340768"/>
          <a:ext cx="806489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20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04664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Сравнительный анализ исполнения расходов бюджета муниципального образования сельское поселение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Нешкан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разделам и подразделам функциональной классификации расходов бюджетов Российской Федерации за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2022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2023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годы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149673"/>
              </p:ext>
            </p:extLst>
          </p:nvPr>
        </p:nvGraphicFramePr>
        <p:xfrm>
          <a:off x="719572" y="1618340"/>
          <a:ext cx="7848872" cy="4894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9153">
                  <a:extLst>
                    <a:ext uri="{9D8B030D-6E8A-4147-A177-3AD203B41FA5}">
                      <a16:colId xmlns:a16="http://schemas.microsoft.com/office/drawing/2014/main" val="2731189858"/>
                    </a:ext>
                  </a:extLst>
                </a:gridCol>
                <a:gridCol w="4106461">
                  <a:extLst>
                    <a:ext uri="{9D8B030D-6E8A-4147-A177-3AD203B41FA5}">
                      <a16:colId xmlns:a16="http://schemas.microsoft.com/office/drawing/2014/main" val="3441187267"/>
                    </a:ext>
                  </a:extLst>
                </a:gridCol>
                <a:gridCol w="1063019">
                  <a:extLst>
                    <a:ext uri="{9D8B030D-6E8A-4147-A177-3AD203B41FA5}">
                      <a16:colId xmlns:a16="http://schemas.microsoft.com/office/drawing/2014/main" val="2537675174"/>
                    </a:ext>
                  </a:extLst>
                </a:gridCol>
                <a:gridCol w="990210">
                  <a:extLst>
                    <a:ext uri="{9D8B030D-6E8A-4147-A177-3AD203B41FA5}">
                      <a16:colId xmlns:a16="http://schemas.microsoft.com/office/drawing/2014/main" val="1834833517"/>
                    </a:ext>
                  </a:extLst>
                </a:gridCol>
                <a:gridCol w="830029">
                  <a:extLst>
                    <a:ext uri="{9D8B030D-6E8A-4147-A177-3AD203B41FA5}">
                      <a16:colId xmlns:a16="http://schemas.microsoft.com/office/drawing/2014/main" val="713919770"/>
                    </a:ext>
                  </a:extLst>
                </a:gridCol>
              </a:tblGrid>
              <a:tr h="1800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(тыс.руб.)</a:t>
                      </a:r>
                      <a:endParaRPr lang="ru-RU" sz="12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840801"/>
                  </a:ext>
                </a:extLst>
              </a:tr>
              <a:tr h="4820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разделов и подразделов функциональной классификации расходов бюджетов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в 2022 году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в 2023 году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 к 2022 %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extLst>
                  <a:ext uri="{0D108BD9-81ED-4DB2-BD59-A6C34878D82A}">
                    <a16:rowId xmlns:a16="http://schemas.microsoft.com/office/drawing/2014/main" val="7094645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4 316,3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3 300,2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2826211087"/>
                  </a:ext>
                </a:extLst>
              </a:tr>
              <a:tr h="51942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высшего должностного лица субъекта Российской Федерации и органа местного самоуправления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1 533,7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1 919,8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3456898881"/>
                  </a:ext>
                </a:extLst>
              </a:tr>
              <a:tr h="78259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622,1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2390810560"/>
                  </a:ext>
                </a:extLst>
              </a:tr>
              <a:tr h="34628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проведения выборов и референдумов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257533660"/>
                  </a:ext>
                </a:extLst>
              </a:tr>
              <a:tr h="21146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общегосударственные вопросы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2 050,0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1543098190"/>
                  </a:ext>
                </a:extLst>
              </a:tr>
              <a:tr h="14543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1204176588"/>
                  </a:ext>
                </a:extLst>
              </a:tr>
              <a:tr h="2216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Мобилизационная  и вневойсковая подготовка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3503975746"/>
                  </a:ext>
                </a:extLst>
              </a:tr>
              <a:tr h="14543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2377993559"/>
                  </a:ext>
                </a:extLst>
              </a:tr>
              <a:tr h="27531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хозяйство (дорожные фонды)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459,0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55134133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1 142,9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39 093,1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3 420,5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151331381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хозяйство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38 346,2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10 101,7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309605612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763,3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746,9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4022104045"/>
                  </a:ext>
                </a:extLst>
              </a:tr>
              <a:tr h="14543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6 195,3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43 429,2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701,0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6" marB="0"/>
                </a:tc>
                <a:extLst>
                  <a:ext uri="{0D108BD9-81ED-4DB2-BD59-A6C34878D82A}">
                    <a16:rowId xmlns:a16="http://schemas.microsoft.com/office/drawing/2014/main" val="3609967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04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260648"/>
            <a:ext cx="4499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/>
                <a:ea typeface="Times New Roman"/>
              </a:rPr>
              <a:t>Исполнение расходной части бюджета в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2023 </a:t>
            </a:r>
            <a:r>
              <a:rPr lang="ru-RU" sz="2000" b="1" i="1" dirty="0">
                <a:solidFill>
                  <a:srgbClr val="002060"/>
                </a:solidFill>
                <a:latin typeface="Times New Roman"/>
                <a:ea typeface="Times New Roman"/>
              </a:rPr>
              <a:t>году</a:t>
            </a:r>
            <a:endParaRPr lang="ru-RU" sz="20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85112058"/>
              </p:ext>
            </p:extLst>
          </p:nvPr>
        </p:nvGraphicFramePr>
        <p:xfrm>
          <a:off x="755576" y="1196752"/>
          <a:ext cx="7920880" cy="5412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574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32656"/>
            <a:ext cx="77048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Исполнение по источникам финансирования дефицита бюджета</a:t>
            </a:r>
            <a:endParaRPr lang="ru-RU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2023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году</a:t>
            </a:r>
            <a:endParaRPr lang="ru-RU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</a:t>
            </a:r>
            <a:r>
              <a:rPr lang="x-none" dirty="0" smtClean="0"/>
              <a:t>Дефицит </a:t>
            </a:r>
            <a:r>
              <a:rPr lang="x-none" dirty="0"/>
              <a:t>и профицит бюджета первоначально не планировался. Фактически бюджет исполнен с дефицитом в сумме 177,8 тыс. рублей.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    </a:t>
            </a:r>
            <a:r>
              <a:rPr lang="x-none" dirty="0" smtClean="0"/>
              <a:t>В </a:t>
            </a:r>
            <a:r>
              <a:rPr lang="x-none" dirty="0"/>
              <a:t>бюджете сельского поселения на 01 января 2024 года остаток денежных средств составил 374 626,78 рублей, в том числе: 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x-none" dirty="0"/>
              <a:t>- собственные доходы – 374 626,78 рублей.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     </a:t>
            </a:r>
            <a:r>
              <a:rPr lang="x-none" dirty="0" smtClean="0"/>
              <a:t>Долговые </a:t>
            </a:r>
            <a:r>
              <a:rPr lang="x-none" dirty="0"/>
              <a:t>обязательства в бюджете муниципального образования сельское поселение Нешкан на 01.01.2024 года отсутствуют.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79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3342" y="1844824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Исполнение бюджета муниципального образования сельское поселение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Нешкан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в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ea typeface="Times New Roman"/>
              </a:rPr>
              <a:t>2023 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году осуществлялось в соответствии с Соглашением между муниципальным образованием сельское поселение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Нешкан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и муниципальным образованием Чукотский муниципальный район о передаче органам местного самоуправления муниципального образования Чукотский муниципальный район осуществления части своих полномочий по решению вопросов местного значения, за счет межбюджетных трансфертов, предоставляемых в бюджет муниципального образования Чукотский муниципальный район из бюджета сельского поселения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</a:rPr>
              <a:t>Нешкан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 – Управлением финансов, экономики и имущественных отношений муниципального образования Чукотский муниципальный район. Кассовое исполнение – Управлением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финансов, экономики и имущественных отношений муниципального образования Чукотский муниципальный район.</a:t>
            </a:r>
            <a:endParaRPr lang="ru-RU" sz="16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3342" y="836712"/>
            <a:ext cx="7301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Исполнение бюджета муниципального образования </a:t>
            </a:r>
          </a:p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сельское поселение </a:t>
            </a:r>
            <a:r>
              <a:rPr lang="ru-RU" sz="2000" b="1" dirty="0" err="1">
                <a:solidFill>
                  <a:srgbClr val="002060"/>
                </a:solidFill>
                <a:latin typeface="Times New Roman"/>
                <a:ea typeface="Times New Roman"/>
              </a:rPr>
              <a:t>Нешкан</a:t>
            </a:r>
            <a:endParaRPr lang="ru-RU" sz="20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226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836712"/>
            <a:ext cx="7992888" cy="4797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Основные определения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Бюджет -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Бюджетный процесс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- регламентируемая законодательством Российской Федерации 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Доходы бюджета -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поступающие в бюджет денежные средства, за исключением средств, являющихся в соответствии с Бюджетным Кодексом источниками финансирования дефицита бюджета;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17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764704"/>
            <a:ext cx="8157542" cy="5919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Расходы бюджета -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выплачиваемые из бюджета денежные средства, за исключением средств, являющихся в соответствии с Бюджетным Кодексом источниками финансирования дефицита бюджета;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Дефицит бюджета –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превышение расходов бюджета над его доходами;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Профицит бюджета -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превышение доходов бюджета над его расходами;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Межбюджетные трансферты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sz="1600" b="1" dirty="0">
                <a:latin typeface="Times New Roman"/>
                <a:ea typeface="Calibri"/>
                <a:cs typeface="Times New Roman"/>
              </a:rPr>
              <a:t>Дотации -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межбюджетные трансферты, предоставляемые на безвозмездной и безвозвратной основе без установления направлений и (или) условий их использования;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sz="1600" b="1" dirty="0">
                <a:latin typeface="Times New Roman"/>
                <a:ea typeface="Calibri"/>
                <a:cs typeface="Times New Roman"/>
              </a:rPr>
              <a:t>Субсидия -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бюджетные средства, предоставляемые юридическим и физическим лицам, бюджету другого уровня на условиях долевого финансирования программ, отраслей, предприятий и т.д.;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sz="1600" b="1" dirty="0">
                <a:latin typeface="Times New Roman"/>
                <a:ea typeface="Calibri"/>
                <a:cs typeface="Times New Roman"/>
              </a:rPr>
              <a:t>Субвенция -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бюджетные средства, предоставляемые бюджету другого уровня на безвозвратной и безвозмездной основе на осуществление целевых расходов.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89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046157"/>
              </p:ext>
            </p:extLst>
          </p:nvPr>
        </p:nvGraphicFramePr>
        <p:xfrm>
          <a:off x="683568" y="404664"/>
          <a:ext cx="7920880" cy="6048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4047">
                  <a:extLst>
                    <a:ext uri="{9D8B030D-6E8A-4147-A177-3AD203B41FA5}">
                      <a16:colId xmlns:a16="http://schemas.microsoft.com/office/drawing/2014/main" val="1232336590"/>
                    </a:ext>
                  </a:extLst>
                </a:gridCol>
                <a:gridCol w="3441164">
                  <a:extLst>
                    <a:ext uri="{9D8B030D-6E8A-4147-A177-3AD203B41FA5}">
                      <a16:colId xmlns:a16="http://schemas.microsoft.com/office/drawing/2014/main" val="809053415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1806230819"/>
                    </a:ext>
                  </a:extLst>
                </a:gridCol>
                <a:gridCol w="949109">
                  <a:extLst>
                    <a:ext uri="{9D8B030D-6E8A-4147-A177-3AD203B41FA5}">
                      <a16:colId xmlns:a16="http://schemas.microsoft.com/office/drawing/2014/main" val="3184678000"/>
                    </a:ext>
                  </a:extLst>
                </a:gridCol>
                <a:gridCol w="911890">
                  <a:extLst>
                    <a:ext uri="{9D8B030D-6E8A-4147-A177-3AD203B41FA5}">
                      <a16:colId xmlns:a16="http://schemas.microsoft.com/office/drawing/2014/main" val="1301504154"/>
                    </a:ext>
                  </a:extLst>
                </a:gridCol>
              </a:tblGrid>
              <a:tr h="43923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поступивших доходов бюджета муниципального образования сельское поселение Нешкан по состоянию на 01 января 2024 г.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419290"/>
                  </a:ext>
                </a:extLst>
              </a:tr>
              <a:tr h="196003">
                <a:tc gridSpan="2"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(тыс. рублей)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468514"/>
                  </a:ext>
                </a:extLst>
              </a:tr>
              <a:tr h="5792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бюджетной классификации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доходов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Поступило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extLst>
                  <a:ext uri="{0D108BD9-81ED-4DB2-BD59-A6C34878D82A}">
                    <a16:rowId xmlns:a16="http://schemas.microsoft.com/office/drawing/2014/main" val="2619630599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3630598847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39 778,4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10 364,4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3910550233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 НА  ПРИБЫЛЬ,  ДОХОДЫ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3074165662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1 01 02000 01 0000 110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2020328418"/>
                  </a:ext>
                </a:extLst>
              </a:tr>
              <a:tr h="11540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1 01 02010 01 0000 110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с доходов, источником которых является налоговый агент, за исключением доходов, в отношении которых исчисление и уплата налога осуществляются в соответствии со статьями 227, 227.1 и 228 Налогового кодекса Российской Федерации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1792665871"/>
                  </a:ext>
                </a:extLst>
              </a:tr>
              <a:tr h="1728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1 01 02020 01 0000 110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с доходов, полученных от осуществления деятельности физическими лицами, зарегистрированными в качестве индивидуальных предпринимателей, нотариусов, занимающихся частной практикой, адвокатов, учредивших адвокатские кабинеты и других лиц, занимающихся частной практикой в соответствии со статьей 227 Налогового кодекса Российской Федерации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3579145458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ИМУЩЕСТВО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-97,8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3798985873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1 06 06000 00 0000 110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-97,8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1085425451"/>
                  </a:ext>
                </a:extLst>
              </a:tr>
              <a:tr h="19600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1 06 06030 00 0000 110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организаций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-97,8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1613562270"/>
                  </a:ext>
                </a:extLst>
              </a:tr>
              <a:tr h="5792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1 06 06033 10 0000 110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организаций, обладающих земельным участком, расположенным в границах сельских 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-97,8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2" marR="4192" marT="4192" marB="0" anchor="b"/>
                </a:tc>
                <a:extLst>
                  <a:ext uri="{0D108BD9-81ED-4DB2-BD59-A6C34878D82A}">
                    <a16:rowId xmlns:a16="http://schemas.microsoft.com/office/drawing/2014/main" val="215111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82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198922"/>
              </p:ext>
            </p:extLst>
          </p:nvPr>
        </p:nvGraphicFramePr>
        <p:xfrm>
          <a:off x="683569" y="404664"/>
          <a:ext cx="7920880" cy="60486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6855">
                  <a:extLst>
                    <a:ext uri="{9D8B030D-6E8A-4147-A177-3AD203B41FA5}">
                      <a16:colId xmlns:a16="http://schemas.microsoft.com/office/drawing/2014/main" val="3410498333"/>
                    </a:ext>
                  </a:extLst>
                </a:gridCol>
                <a:gridCol w="3498355">
                  <a:extLst>
                    <a:ext uri="{9D8B030D-6E8A-4147-A177-3AD203B41FA5}">
                      <a16:colId xmlns:a16="http://schemas.microsoft.com/office/drawing/2014/main" val="3834696796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2226905205"/>
                    </a:ext>
                  </a:extLst>
                </a:gridCol>
                <a:gridCol w="949110">
                  <a:extLst>
                    <a:ext uri="{9D8B030D-6E8A-4147-A177-3AD203B41FA5}">
                      <a16:colId xmlns:a16="http://schemas.microsoft.com/office/drawing/2014/main" val="170810244"/>
                    </a:ext>
                  </a:extLst>
                </a:gridCol>
                <a:gridCol w="911890">
                  <a:extLst>
                    <a:ext uri="{9D8B030D-6E8A-4147-A177-3AD203B41FA5}">
                      <a16:colId xmlns:a16="http://schemas.microsoft.com/office/drawing/2014/main" val="3441575026"/>
                    </a:ext>
                  </a:extLst>
                </a:gridCol>
              </a:tblGrid>
              <a:tr h="23441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899119258"/>
                  </a:ext>
                </a:extLst>
              </a:tr>
              <a:tr h="7514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1 08 04000 01 0000 110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 за совершение нотариальных действий (за исключением действий, совершаемых консульскими учреждениями Российской Федерации)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592837364"/>
                  </a:ext>
                </a:extLst>
              </a:tr>
              <a:tr h="112448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1 08 04020 01 0000 110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 за совершение нотариальных действий должностными лицами органов местного самоуправления, уполномоченными в соответствии с законодательными актами Российской Федерации на совершение нотариальных действий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1717651149"/>
                  </a:ext>
                </a:extLst>
              </a:tr>
              <a:tr h="56490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1539099225"/>
                  </a:ext>
                </a:extLst>
              </a:tr>
              <a:tr h="112448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1 11 09000 00 0000 120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2098909435"/>
                  </a:ext>
                </a:extLst>
              </a:tr>
              <a:tr h="112448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1 11 09040 00 0000 120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поступления от использования имущества, находящегося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1202118661"/>
                  </a:ext>
                </a:extLst>
              </a:tr>
              <a:tr h="112448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1 11 09045 10 0000 120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поступления от использования имущества, находящегося в собственности сельских поселений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3" marR="5223" marT="5223" marB="0" anchor="b"/>
                </a:tc>
                <a:extLst>
                  <a:ext uri="{0D108BD9-81ED-4DB2-BD59-A6C34878D82A}">
                    <a16:rowId xmlns:a16="http://schemas.microsoft.com/office/drawing/2014/main" val="610820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8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123887"/>
              </p:ext>
            </p:extLst>
          </p:nvPr>
        </p:nvGraphicFramePr>
        <p:xfrm>
          <a:off x="683568" y="476672"/>
          <a:ext cx="7920880" cy="5904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268945444"/>
                    </a:ext>
                  </a:extLst>
                </a:gridCol>
                <a:gridCol w="3529028">
                  <a:extLst>
                    <a:ext uri="{9D8B030D-6E8A-4147-A177-3AD203B41FA5}">
                      <a16:colId xmlns:a16="http://schemas.microsoft.com/office/drawing/2014/main" val="4274243132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525684144"/>
                    </a:ext>
                  </a:extLst>
                </a:gridCol>
                <a:gridCol w="949109">
                  <a:extLst>
                    <a:ext uri="{9D8B030D-6E8A-4147-A177-3AD203B41FA5}">
                      <a16:colId xmlns:a16="http://schemas.microsoft.com/office/drawing/2014/main" val="1263797451"/>
                    </a:ext>
                  </a:extLst>
                </a:gridCol>
                <a:gridCol w="911889">
                  <a:extLst>
                    <a:ext uri="{9D8B030D-6E8A-4147-A177-3AD203B41FA5}">
                      <a16:colId xmlns:a16="http://schemas.microsoft.com/office/drawing/2014/main" val="2818130047"/>
                    </a:ext>
                  </a:extLst>
                </a:gridCol>
              </a:tblGrid>
              <a:tr h="4380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1 13 00000 000000 000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055952550"/>
                  </a:ext>
                </a:extLst>
              </a:tr>
              <a:tr h="31898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1 13 02000 00 0000 130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компенсации затрат государства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530567705"/>
                  </a:ext>
                </a:extLst>
              </a:tr>
              <a:tr h="26584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1 13 02990 00 0000 130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 государства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357664346"/>
                  </a:ext>
                </a:extLst>
              </a:tr>
              <a:tr h="4380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1 13 02995 10 0000 130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 от  компенсации  затрат  бюджетов  сельских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267785895"/>
                  </a:ext>
                </a:extLst>
              </a:tr>
              <a:tr h="28070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107,8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1425804103"/>
                  </a:ext>
                </a:extLst>
              </a:tr>
              <a:tr h="4380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1 16 10000 00 0000 140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в целях возмещения причиненного ущерба (убытков)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4277460763"/>
                  </a:ext>
                </a:extLst>
              </a:tr>
              <a:tr h="1400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1 16 10030 10 0000 140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по искам о возмещении ущерба, а также платежи, уплачиваемые при добровольном возмещении ущерба, причиненного муниципальному имуществу сельского поселения (за исключением имущества, закрепленного за муниципальными бюджетными (автономными) учреждениями, унитарными предприятиями)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250275218"/>
                  </a:ext>
                </a:extLst>
              </a:tr>
              <a:tr h="102291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1 16 10032 10 0000 140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Прочее возмещение ущерба, причиненного муниципальному имуществу сельского поселения (за исключением имущества, закрепленного за муниципальными бюджетными (автономными) учреждениями, унитарными предприятиями)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4237126642"/>
                  </a:ext>
                </a:extLst>
              </a:tr>
              <a:tr h="130152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1 16 10120 00 0000 140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денежных взысканий (штрафов), поступающие в счет погашения задолженности, образовавшейся до 1 января 2020 года, подлежащие зачислению в бюджеты бюджетной системы Российской Федерации по нормативам, действовавшим в 2019 году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1609197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22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719672"/>
              </p:ext>
            </p:extLst>
          </p:nvPr>
        </p:nvGraphicFramePr>
        <p:xfrm>
          <a:off x="683568" y="476672"/>
          <a:ext cx="7920879" cy="59046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6855">
                  <a:extLst>
                    <a:ext uri="{9D8B030D-6E8A-4147-A177-3AD203B41FA5}">
                      <a16:colId xmlns:a16="http://schemas.microsoft.com/office/drawing/2014/main" val="2282560395"/>
                    </a:ext>
                  </a:extLst>
                </a:gridCol>
                <a:gridCol w="3498355">
                  <a:extLst>
                    <a:ext uri="{9D8B030D-6E8A-4147-A177-3AD203B41FA5}">
                      <a16:colId xmlns:a16="http://schemas.microsoft.com/office/drawing/2014/main" val="569078802"/>
                    </a:ext>
                  </a:extLst>
                </a:gridCol>
                <a:gridCol w="874669">
                  <a:extLst>
                    <a:ext uri="{9D8B030D-6E8A-4147-A177-3AD203B41FA5}">
                      <a16:colId xmlns:a16="http://schemas.microsoft.com/office/drawing/2014/main" val="2159410157"/>
                    </a:ext>
                  </a:extLst>
                </a:gridCol>
                <a:gridCol w="949110">
                  <a:extLst>
                    <a:ext uri="{9D8B030D-6E8A-4147-A177-3AD203B41FA5}">
                      <a16:colId xmlns:a16="http://schemas.microsoft.com/office/drawing/2014/main" val="1978727991"/>
                    </a:ext>
                  </a:extLst>
                </a:gridCol>
                <a:gridCol w="911890">
                  <a:extLst>
                    <a:ext uri="{9D8B030D-6E8A-4147-A177-3AD203B41FA5}">
                      <a16:colId xmlns:a16="http://schemas.microsoft.com/office/drawing/2014/main" val="1769141724"/>
                    </a:ext>
                  </a:extLst>
                </a:gridCol>
              </a:tblGrid>
              <a:tr h="42147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1 13 00000 000000 000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4253115879"/>
                  </a:ext>
                </a:extLst>
              </a:tr>
              <a:tr h="3068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1 13 02000 00 0000 130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компенсации затрат государства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1850744640"/>
                  </a:ext>
                </a:extLst>
              </a:tr>
              <a:tr h="3068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1 13 02990 00 0000 130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 государства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2636916297"/>
                  </a:ext>
                </a:extLst>
              </a:tr>
              <a:tr h="42147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1 13 02995 10 0000 130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 от  компенсации  затрат  бюджетов  сельских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39 494,0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860319629"/>
                  </a:ext>
                </a:extLst>
              </a:tr>
              <a:tr h="27005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2114060891"/>
                  </a:ext>
                </a:extLst>
              </a:tr>
              <a:tr h="42147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1 16 10000 00 0000 140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в целях возмещения причиненного ущерба (убытков)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2298550968"/>
                  </a:ext>
                </a:extLst>
              </a:tr>
              <a:tr h="14598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1 16 10030 10 0000 140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по искам о возмещении ущерба, а также платежи, уплачиваемые при добровольном возмещении ущерба, причиненного муниципальному имуществу сельского поселения (за исключением имущества, закрепленного за муниципальными бюджетными (автономными) учреждениями, унитарными предприятиями)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005122420"/>
                  </a:ext>
                </a:extLst>
              </a:tr>
              <a:tr h="1044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1 16 10032 10 0000 140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Прочее возмещение ущерба, причиненного муниципальному имуществу сельского поселения (за исключением имущества, закрепленного за муниципальными бюджетными (автономными) учреждениями, унитарными предприятиями)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2061309233"/>
                  </a:ext>
                </a:extLst>
              </a:tr>
              <a:tr h="12521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1 16 10120 00 0000 140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денежных взысканий (штрафов), поступающие в счет погашения задолженности, образовавшейся до 1 января 2020 года, подлежащие зачислению в бюджеты бюджетной системы Российской Федерации по нормативам, действовавшим в 2019 году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05" marR="5405" marT="5405" marB="0" anchor="b"/>
                </a:tc>
                <a:extLst>
                  <a:ext uri="{0D108BD9-81ED-4DB2-BD59-A6C34878D82A}">
                    <a16:rowId xmlns:a16="http://schemas.microsoft.com/office/drawing/2014/main" val="367726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911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195315"/>
              </p:ext>
            </p:extLst>
          </p:nvPr>
        </p:nvGraphicFramePr>
        <p:xfrm>
          <a:off x="755575" y="476672"/>
          <a:ext cx="7920881" cy="590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3514">
                  <a:extLst>
                    <a:ext uri="{9D8B030D-6E8A-4147-A177-3AD203B41FA5}">
                      <a16:colId xmlns:a16="http://schemas.microsoft.com/office/drawing/2014/main" val="3945760361"/>
                    </a:ext>
                  </a:extLst>
                </a:gridCol>
                <a:gridCol w="3571697">
                  <a:extLst>
                    <a:ext uri="{9D8B030D-6E8A-4147-A177-3AD203B41FA5}">
                      <a16:colId xmlns:a16="http://schemas.microsoft.com/office/drawing/2014/main" val="3221653467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3933233535"/>
                    </a:ext>
                  </a:extLst>
                </a:gridCol>
                <a:gridCol w="949112">
                  <a:extLst>
                    <a:ext uri="{9D8B030D-6E8A-4147-A177-3AD203B41FA5}">
                      <a16:colId xmlns:a16="http://schemas.microsoft.com/office/drawing/2014/main" val="3204125980"/>
                    </a:ext>
                  </a:extLst>
                </a:gridCol>
                <a:gridCol w="911888">
                  <a:extLst>
                    <a:ext uri="{9D8B030D-6E8A-4147-A177-3AD203B41FA5}">
                      <a16:colId xmlns:a16="http://schemas.microsoft.com/office/drawing/2014/main" val="2653096201"/>
                    </a:ext>
                  </a:extLst>
                </a:gridCol>
              </a:tblGrid>
              <a:tr h="102517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1 16 10123 01 0000 140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денежных взысканий (штрафов), поступающие в счет погашения задолженности, образовавшейся до 1 января 2020 года, подлежащие зачислению в бюджет муниципального образования по нормативам, действовавшим в 2019 году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2872121233"/>
                  </a:ext>
                </a:extLst>
              </a:tr>
              <a:tr h="253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ПРОЧИЕ НЕНАЛОГОВЫЕ ДОХОДЫ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1597552682"/>
                  </a:ext>
                </a:extLst>
              </a:tr>
              <a:tr h="253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1 17 01000 00 0000 100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Невыясненные поступления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2171308441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1 17 01050 10 0000 180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Невыясненные поступления, зачисляемые в бюджеты сельских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2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1886850916"/>
                  </a:ext>
                </a:extLst>
              </a:tr>
              <a:tr h="253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42 963,9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3 473,0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772660634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42 963,9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42 963,1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4250083954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2 02 10000 00 0000 150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2 817,5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2 817,5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3697002794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2 02 15001 00 0000 150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на выравнивание бюджетной обеспеченности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2 817,5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2 817,5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951523447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2 02 15001 10 0000 150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сельских поселений на выравнивание бюджетной обеспеченности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2 817,5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2 817,5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825175190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37 924,4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37 924,4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38481606"/>
                  </a:ext>
                </a:extLst>
              </a:tr>
              <a:tr h="163681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2 02 20299 00 0000 150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муниципальных образований на обеспечение мероприятий по переселению граждан из аварийного жилищного фонда, в том числе переселению граждан из аварийного жилищного фонда с учетом необходимости развития малоэтажного жилищного строительства, за счет средств, поступивших от публично-правовой компании "Фонд развития территорий"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37 924,4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37 924,4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5" marR="5175" marT="5175" marB="0" anchor="b"/>
                </a:tc>
                <a:extLst>
                  <a:ext uri="{0D108BD9-81ED-4DB2-BD59-A6C34878D82A}">
                    <a16:rowId xmlns:a16="http://schemas.microsoft.com/office/drawing/2014/main" val="827001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748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787</TotalTime>
  <Words>2128</Words>
  <Application>Microsoft Office PowerPoint</Application>
  <PresentationFormat>Экран (4:3)</PresentationFormat>
  <Paragraphs>426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Aharoni</vt:lpstr>
      <vt:lpstr>Arial</vt:lpstr>
      <vt:lpstr>Calibri</vt:lpstr>
      <vt:lpstr>Corbel</vt:lpstr>
      <vt:lpstr>Times New Roman</vt:lpstr>
      <vt:lpstr>Trebuchet MS</vt:lpstr>
      <vt:lpstr>Wingdings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БибиковаОльга</dc:creator>
  <cp:lastModifiedBy>Мира</cp:lastModifiedBy>
  <cp:revision>64</cp:revision>
  <dcterms:created xsi:type="dcterms:W3CDTF">2017-04-29T23:32:04Z</dcterms:created>
  <dcterms:modified xsi:type="dcterms:W3CDTF">2024-05-17T04:01:55Z</dcterms:modified>
</cp:coreProperties>
</file>